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822"/>
    <a:srgbClr val="CC222E"/>
    <a:srgbClr val="7F151D"/>
    <a:srgbClr val="6911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85" autoAdjust="0"/>
    <p:restoredTop sz="94660"/>
  </p:normalViewPr>
  <p:slideViewPr>
    <p:cSldViewPr snapToGrid="0">
      <p:cViewPr varScale="1">
        <p:scale>
          <a:sx n="14" d="100"/>
          <a:sy n="14" d="100"/>
        </p:scale>
        <p:origin x="22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dong\OneDrive%20-%20Western%20University%20of%20Health%20Sciences\Western%20U%20Stuff\Gagandeep%20Kaur%20AVP%20vs\03%20Data%20Analysis\Ganga%20AVP%20Results%20v1%207-1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dong\OneDrive%20-%20Western%20University%20of%20Health%20Sciences\Western%20U%20Stuff\Gagandeep%20Kaur%20AVP%20vs\03%20Data%20Analysis\Ganga%20AVP%20Results%20v1%207-1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dong\OneDrive%20-%20Western%20University%20of%20Health%20Sciences\Western%20U%20Stuff\Gagandeep%20Kaur%20AVP%20vs\03%20Data%20Analysis\Ganga%20AVP%20Results%20v1%207-1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dong\OneDrive%20-%20Western%20University%20of%20Health%20Sciences\Western%20U%20Stuff\Gagandeep%20Kaur%20AVP%20vs\03%20Data%20Analysis\Ganga%20AVP%20Results%20v1%207-10-2019.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a:t>AVP</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'AVP-poster'!$Q$2</c:f>
              <c:strCache>
                <c:ptCount val="1"/>
                <c:pt idx="0">
                  <c:v>Control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'AVP-poster'!$R$1:$S$1</c:f>
              <c:strCache>
                <c:ptCount val="2"/>
                <c:pt idx="0">
                  <c:v>Pre</c:v>
                </c:pt>
                <c:pt idx="1">
                  <c:v>Post</c:v>
                </c:pt>
              </c:strCache>
            </c:strRef>
          </c:cat>
          <c:val>
            <c:numRef>
              <c:f>'AVP-poster'!$R$2:$S$2</c:f>
              <c:numCache>
                <c:formatCode>General</c:formatCode>
                <c:ptCount val="2"/>
                <c:pt idx="0">
                  <c:v>0.08</c:v>
                </c:pt>
                <c:pt idx="1">
                  <c:v>0.1</c:v>
                </c:pt>
              </c:numCache>
            </c:numRef>
          </c:val>
          <c:smooth val="0"/>
          <c:extLst>
            <c:ext xmlns:c16="http://schemas.microsoft.com/office/drawing/2014/chart" uri="{C3380CC4-5D6E-409C-BE32-E72D297353CC}">
              <c16:uniqueId val="{00000000-00E4-42EF-8B8E-4717CEB25F95}"/>
            </c:ext>
          </c:extLst>
        </c:ser>
        <c:ser>
          <c:idx val="2"/>
          <c:order val="2"/>
          <c:tx>
            <c:strRef>
              <c:f>'AVP-poster'!$Q$4</c:f>
              <c:strCache>
                <c:ptCount val="1"/>
                <c:pt idx="0">
                  <c:v>EHI Group</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'AVP-poster'!$R$1:$S$1</c:f>
              <c:strCache>
                <c:ptCount val="2"/>
                <c:pt idx="0">
                  <c:v>Pre</c:v>
                </c:pt>
                <c:pt idx="1">
                  <c:v>Post</c:v>
                </c:pt>
              </c:strCache>
            </c:strRef>
          </c:cat>
          <c:val>
            <c:numRef>
              <c:f>'AVP-poster'!$R$4:$S$4</c:f>
              <c:numCache>
                <c:formatCode>General</c:formatCode>
                <c:ptCount val="2"/>
                <c:pt idx="0">
                  <c:v>7.0000000000000007E-2</c:v>
                </c:pt>
                <c:pt idx="1">
                  <c:v>0.08</c:v>
                </c:pt>
              </c:numCache>
            </c:numRef>
          </c:val>
          <c:smooth val="0"/>
          <c:extLst>
            <c:ext xmlns:c16="http://schemas.microsoft.com/office/drawing/2014/chart" uri="{C3380CC4-5D6E-409C-BE32-E72D297353CC}">
              <c16:uniqueId val="{00000001-00E4-42EF-8B8E-4717CEB25F95}"/>
            </c:ext>
          </c:extLst>
        </c:ser>
        <c:dLbls>
          <c:showLegendKey val="0"/>
          <c:showVal val="0"/>
          <c:showCatName val="0"/>
          <c:showSerName val="0"/>
          <c:showPercent val="0"/>
          <c:showBubbleSize val="0"/>
        </c:dLbls>
        <c:smooth val="0"/>
        <c:axId val="1761214639"/>
        <c:axId val="1761215471"/>
        <c:extLst>
          <c:ext xmlns:c15="http://schemas.microsoft.com/office/drawing/2012/chart" uri="{02D57815-91ED-43cb-92C2-25804820EDAC}">
            <c15:filteredLineSeries>
              <c15:ser>
                <c:idx val="1"/>
                <c:order val="1"/>
                <c:tx>
                  <c:strRef>
                    <c:extLst>
                      <c:ext uri="{02D57815-91ED-43cb-92C2-25804820EDAC}">
                        <c15:formulaRef>
                          <c15:sqref>'AVP-poster'!$Q$3</c15:sqref>
                        </c15:formulaRef>
                      </c:ext>
                    </c:extLst>
                    <c:strCache>
                      <c:ptCount val="1"/>
                    </c:strCache>
                  </c:strRef>
                </c:tx>
                <c:spPr>
                  <a:ln w="28575" cap="rnd">
                    <a:solidFill>
                      <a:schemeClr val="accent2"/>
                    </a:solidFill>
                    <a:round/>
                  </a:ln>
                  <a:effectLst/>
                </c:spPr>
                <c:marker>
                  <c:symbol val="none"/>
                </c:marker>
                <c:cat>
                  <c:strRef>
                    <c:extLst>
                      <c:ext uri="{02D57815-91ED-43cb-92C2-25804820EDAC}">
                        <c15:formulaRef>
                          <c15:sqref>'AVP-poster'!$R$1:$S$1</c15:sqref>
                        </c15:formulaRef>
                      </c:ext>
                    </c:extLst>
                    <c:strCache>
                      <c:ptCount val="2"/>
                      <c:pt idx="0">
                        <c:v>Pre</c:v>
                      </c:pt>
                      <c:pt idx="1">
                        <c:v>Post</c:v>
                      </c:pt>
                    </c:strCache>
                  </c:strRef>
                </c:cat>
                <c:val>
                  <c:numRef>
                    <c:extLst>
                      <c:ext uri="{02D57815-91ED-43cb-92C2-25804820EDAC}">
                        <c15:formulaRef>
                          <c15:sqref>'AVP-poster'!$R$3:$S$3</c15:sqref>
                        </c15:formulaRef>
                      </c:ext>
                    </c:extLst>
                    <c:numCache>
                      <c:formatCode>General</c:formatCode>
                      <c:ptCount val="2"/>
                    </c:numCache>
                  </c:numRef>
                </c:val>
                <c:smooth val="0"/>
                <c:extLst>
                  <c:ext xmlns:c16="http://schemas.microsoft.com/office/drawing/2014/chart" uri="{C3380CC4-5D6E-409C-BE32-E72D297353CC}">
                    <c16:uniqueId val="{00000002-00E4-42EF-8B8E-4717CEB25F95}"/>
                  </c:ext>
                </c:extLst>
              </c15:ser>
            </c15:filteredLineSeries>
          </c:ext>
        </c:extLst>
      </c:lineChart>
      <c:catAx>
        <c:axId val="1761214639"/>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761215471"/>
        <c:crosses val="autoZero"/>
        <c:auto val="1"/>
        <c:lblAlgn val="ctr"/>
        <c:lblOffset val="100"/>
        <c:noMultiLvlLbl val="0"/>
      </c:catAx>
      <c:valAx>
        <c:axId val="1761215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761214639"/>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lumMod val="90000"/>
      </a:schemeClr>
    </a:solidFill>
    <a:ln w="28575">
      <a:solidFill>
        <a:schemeClr val="tx1"/>
      </a:solidFill>
    </a:ln>
    <a:effectLst/>
  </c:spPr>
  <c:txPr>
    <a:bodyPr/>
    <a:lstStyle/>
    <a:p>
      <a:pPr>
        <a:defRPr sz="2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a:t>Cortisol</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'Cortisol-poster'!$Q$2</c:f>
              <c:strCache>
                <c:ptCount val="1"/>
                <c:pt idx="0">
                  <c:v>Control</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93-4FDD-A0CE-9A5ACC986271}"/>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93-4FDD-A0CE-9A5ACC98627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'Cortisol-poster'!$R$1:$S$1</c:f>
              <c:strCache>
                <c:ptCount val="2"/>
                <c:pt idx="0">
                  <c:v>Pre</c:v>
                </c:pt>
                <c:pt idx="1">
                  <c:v>Post</c:v>
                </c:pt>
              </c:strCache>
            </c:strRef>
          </c:cat>
          <c:val>
            <c:numRef>
              <c:f>'Cortisol-poster'!$R$2:$S$2</c:f>
              <c:numCache>
                <c:formatCode>General</c:formatCode>
                <c:ptCount val="2"/>
                <c:pt idx="0">
                  <c:v>11.9</c:v>
                </c:pt>
                <c:pt idx="1">
                  <c:v>5.38</c:v>
                </c:pt>
              </c:numCache>
            </c:numRef>
          </c:val>
          <c:smooth val="0"/>
          <c:extLst>
            <c:ext xmlns:c16="http://schemas.microsoft.com/office/drawing/2014/chart" uri="{C3380CC4-5D6E-409C-BE32-E72D297353CC}">
              <c16:uniqueId val="{00000002-3493-4FDD-A0CE-9A5ACC986271}"/>
            </c:ext>
          </c:extLst>
        </c:ser>
        <c:ser>
          <c:idx val="2"/>
          <c:order val="2"/>
          <c:tx>
            <c:strRef>
              <c:f>'Cortisol-poster'!$Q$4</c:f>
              <c:strCache>
                <c:ptCount val="1"/>
                <c:pt idx="0">
                  <c:v>EHI Group</c:v>
                </c:pt>
              </c:strCache>
            </c:strRef>
          </c:tx>
          <c:spPr>
            <a:ln w="28575" cap="rnd">
              <a:solidFill>
                <a:schemeClr val="accent3"/>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93-4FDD-A0CE-9A5ACC986271}"/>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93-4FDD-A0CE-9A5ACC98627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'Cortisol-poster'!$R$1:$S$1</c:f>
              <c:strCache>
                <c:ptCount val="2"/>
                <c:pt idx="0">
                  <c:v>Pre</c:v>
                </c:pt>
                <c:pt idx="1">
                  <c:v>Post</c:v>
                </c:pt>
              </c:strCache>
            </c:strRef>
          </c:cat>
          <c:val>
            <c:numRef>
              <c:f>'Cortisol-poster'!$R$4:$S$4</c:f>
              <c:numCache>
                <c:formatCode>General</c:formatCode>
                <c:ptCount val="2"/>
                <c:pt idx="0">
                  <c:v>10.5</c:v>
                </c:pt>
                <c:pt idx="1">
                  <c:v>6.7</c:v>
                </c:pt>
              </c:numCache>
            </c:numRef>
          </c:val>
          <c:smooth val="0"/>
          <c:extLst>
            <c:ext xmlns:c16="http://schemas.microsoft.com/office/drawing/2014/chart" uri="{C3380CC4-5D6E-409C-BE32-E72D297353CC}">
              <c16:uniqueId val="{00000005-3493-4FDD-A0CE-9A5ACC986271}"/>
            </c:ext>
          </c:extLst>
        </c:ser>
        <c:dLbls>
          <c:showLegendKey val="0"/>
          <c:showVal val="0"/>
          <c:showCatName val="0"/>
          <c:showSerName val="0"/>
          <c:showPercent val="0"/>
          <c:showBubbleSize val="0"/>
        </c:dLbls>
        <c:smooth val="0"/>
        <c:axId val="1850145199"/>
        <c:axId val="1850142703"/>
        <c:extLst>
          <c:ext xmlns:c15="http://schemas.microsoft.com/office/drawing/2012/chart" uri="{02D57815-91ED-43cb-92C2-25804820EDAC}">
            <c15:filteredLineSeries>
              <c15:ser>
                <c:idx val="1"/>
                <c:order val="1"/>
                <c:tx>
                  <c:strRef>
                    <c:extLst>
                      <c:ext uri="{02D57815-91ED-43cb-92C2-25804820EDAC}">
                        <c15:formulaRef>
                          <c15:sqref>'Cortisol-poster'!$Q$3</c15:sqref>
                        </c15:formulaRef>
                      </c:ext>
                    </c:extLst>
                    <c:strCache>
                      <c:ptCount val="1"/>
                    </c:strCache>
                  </c:strRef>
                </c:tx>
                <c:spPr>
                  <a:ln w="28575" cap="rnd">
                    <a:solidFill>
                      <a:schemeClr val="accent2"/>
                    </a:solidFill>
                    <a:round/>
                  </a:ln>
                  <a:effectLst/>
                </c:spPr>
                <c:marker>
                  <c:symbol val="none"/>
                </c:marker>
                <c:cat>
                  <c:strRef>
                    <c:extLst>
                      <c:ext uri="{02D57815-91ED-43cb-92C2-25804820EDAC}">
                        <c15:formulaRef>
                          <c15:sqref>'Cortisol-poster'!$R$1:$S$1</c15:sqref>
                        </c15:formulaRef>
                      </c:ext>
                    </c:extLst>
                    <c:strCache>
                      <c:ptCount val="2"/>
                      <c:pt idx="0">
                        <c:v>Pre</c:v>
                      </c:pt>
                      <c:pt idx="1">
                        <c:v>Post</c:v>
                      </c:pt>
                    </c:strCache>
                  </c:strRef>
                </c:cat>
                <c:val>
                  <c:numRef>
                    <c:extLst>
                      <c:ext uri="{02D57815-91ED-43cb-92C2-25804820EDAC}">
                        <c15:formulaRef>
                          <c15:sqref>'Cortisol-poster'!$R$3:$S$3</c15:sqref>
                        </c15:formulaRef>
                      </c:ext>
                    </c:extLst>
                    <c:numCache>
                      <c:formatCode>General</c:formatCode>
                      <c:ptCount val="2"/>
                    </c:numCache>
                  </c:numRef>
                </c:val>
                <c:smooth val="0"/>
                <c:extLst>
                  <c:ext xmlns:c16="http://schemas.microsoft.com/office/drawing/2014/chart" uri="{C3380CC4-5D6E-409C-BE32-E72D297353CC}">
                    <c16:uniqueId val="{00000006-3493-4FDD-A0CE-9A5ACC986271}"/>
                  </c:ext>
                </c:extLst>
              </c15:ser>
            </c15:filteredLineSeries>
          </c:ext>
        </c:extLst>
      </c:lineChart>
      <c:catAx>
        <c:axId val="1850145199"/>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850142703"/>
        <c:crosses val="autoZero"/>
        <c:auto val="1"/>
        <c:lblAlgn val="ctr"/>
        <c:lblOffset val="100"/>
        <c:noMultiLvlLbl val="0"/>
      </c:catAx>
      <c:valAx>
        <c:axId val="1850142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850145199"/>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lumMod val="90000"/>
      </a:schemeClr>
    </a:solidFill>
    <a:ln>
      <a:solidFill>
        <a:schemeClr val="tx1"/>
      </a:solidFill>
    </a:ln>
    <a:effectLst/>
  </c:spPr>
  <c:txPr>
    <a:bodyPr/>
    <a:lstStyle/>
    <a:p>
      <a:pPr>
        <a:defRPr sz="2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a:t>Heart Rate</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'HR-poster'!$Q$2</c:f>
              <c:strCache>
                <c:ptCount val="1"/>
                <c:pt idx="0">
                  <c:v>Control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'HR-poster'!$R$1:$S$1</c:f>
              <c:strCache>
                <c:ptCount val="2"/>
                <c:pt idx="0">
                  <c:v>Pre</c:v>
                </c:pt>
                <c:pt idx="1">
                  <c:v>Post</c:v>
                </c:pt>
              </c:strCache>
            </c:strRef>
          </c:cat>
          <c:val>
            <c:numRef>
              <c:f>'HR-poster'!$R$2:$S$2</c:f>
              <c:numCache>
                <c:formatCode>General</c:formatCode>
                <c:ptCount val="2"/>
                <c:pt idx="0">
                  <c:v>156</c:v>
                </c:pt>
                <c:pt idx="1">
                  <c:v>132</c:v>
                </c:pt>
              </c:numCache>
            </c:numRef>
          </c:val>
          <c:smooth val="0"/>
          <c:extLst>
            <c:ext xmlns:c16="http://schemas.microsoft.com/office/drawing/2014/chart" uri="{C3380CC4-5D6E-409C-BE32-E72D297353CC}">
              <c16:uniqueId val="{00000000-190B-456F-93FC-F927F51BD359}"/>
            </c:ext>
          </c:extLst>
        </c:ser>
        <c:ser>
          <c:idx val="2"/>
          <c:order val="2"/>
          <c:tx>
            <c:strRef>
              <c:f>'HR-poster'!$Q$4</c:f>
              <c:strCache>
                <c:ptCount val="1"/>
                <c:pt idx="0">
                  <c:v>EHI Group</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'HR-poster'!$R$1:$S$1</c:f>
              <c:strCache>
                <c:ptCount val="2"/>
                <c:pt idx="0">
                  <c:v>Pre</c:v>
                </c:pt>
                <c:pt idx="1">
                  <c:v>Post</c:v>
                </c:pt>
              </c:strCache>
            </c:strRef>
          </c:cat>
          <c:val>
            <c:numRef>
              <c:f>'HR-poster'!$R$4:$S$4</c:f>
              <c:numCache>
                <c:formatCode>General</c:formatCode>
                <c:ptCount val="2"/>
                <c:pt idx="0">
                  <c:v>114</c:v>
                </c:pt>
                <c:pt idx="1">
                  <c:v>96</c:v>
                </c:pt>
              </c:numCache>
            </c:numRef>
          </c:val>
          <c:smooth val="0"/>
          <c:extLst>
            <c:ext xmlns:c16="http://schemas.microsoft.com/office/drawing/2014/chart" uri="{C3380CC4-5D6E-409C-BE32-E72D297353CC}">
              <c16:uniqueId val="{00000001-190B-456F-93FC-F927F51BD359}"/>
            </c:ext>
          </c:extLst>
        </c:ser>
        <c:dLbls>
          <c:showLegendKey val="0"/>
          <c:showVal val="0"/>
          <c:showCatName val="0"/>
          <c:showSerName val="0"/>
          <c:showPercent val="0"/>
          <c:showBubbleSize val="0"/>
        </c:dLbls>
        <c:smooth val="0"/>
        <c:axId val="1850136879"/>
        <c:axId val="1850137295"/>
        <c:extLst>
          <c:ext xmlns:c15="http://schemas.microsoft.com/office/drawing/2012/chart" uri="{02D57815-91ED-43cb-92C2-25804820EDAC}">
            <c15:filteredLineSeries>
              <c15:ser>
                <c:idx val="1"/>
                <c:order val="1"/>
                <c:tx>
                  <c:strRef>
                    <c:extLst>
                      <c:ext uri="{02D57815-91ED-43cb-92C2-25804820EDAC}">
                        <c15:formulaRef>
                          <c15:sqref>'HR-poster'!$Q$3</c15:sqref>
                        </c15:formulaRef>
                      </c:ext>
                    </c:extLst>
                    <c:strCache>
                      <c:ptCount val="1"/>
                    </c:strCache>
                  </c:strRef>
                </c:tx>
                <c:spPr>
                  <a:ln w="28575" cap="rnd">
                    <a:solidFill>
                      <a:schemeClr val="accent2"/>
                    </a:solidFill>
                    <a:round/>
                  </a:ln>
                  <a:effectLst/>
                </c:spPr>
                <c:marker>
                  <c:symbol val="none"/>
                </c:marker>
                <c:cat>
                  <c:strRef>
                    <c:extLst>
                      <c:ext uri="{02D57815-91ED-43cb-92C2-25804820EDAC}">
                        <c15:formulaRef>
                          <c15:sqref>'HR-poster'!$R$1:$S$1</c15:sqref>
                        </c15:formulaRef>
                      </c:ext>
                    </c:extLst>
                    <c:strCache>
                      <c:ptCount val="2"/>
                      <c:pt idx="0">
                        <c:v>Pre</c:v>
                      </c:pt>
                      <c:pt idx="1">
                        <c:v>Post</c:v>
                      </c:pt>
                    </c:strCache>
                  </c:strRef>
                </c:cat>
                <c:val>
                  <c:numRef>
                    <c:extLst>
                      <c:ext uri="{02D57815-91ED-43cb-92C2-25804820EDAC}">
                        <c15:formulaRef>
                          <c15:sqref>'HR-poster'!$R$3:$S$3</c15:sqref>
                        </c15:formulaRef>
                      </c:ext>
                    </c:extLst>
                    <c:numCache>
                      <c:formatCode>General</c:formatCode>
                      <c:ptCount val="2"/>
                    </c:numCache>
                  </c:numRef>
                </c:val>
                <c:smooth val="0"/>
                <c:extLst>
                  <c:ext xmlns:c16="http://schemas.microsoft.com/office/drawing/2014/chart" uri="{C3380CC4-5D6E-409C-BE32-E72D297353CC}">
                    <c16:uniqueId val="{00000002-190B-456F-93FC-F927F51BD359}"/>
                  </c:ext>
                </c:extLst>
              </c15:ser>
            </c15:filteredLineSeries>
          </c:ext>
        </c:extLst>
      </c:lineChart>
      <c:catAx>
        <c:axId val="1850136879"/>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850137295"/>
        <c:crosses val="autoZero"/>
        <c:auto val="1"/>
        <c:lblAlgn val="ctr"/>
        <c:lblOffset val="100"/>
        <c:noMultiLvlLbl val="0"/>
      </c:catAx>
      <c:valAx>
        <c:axId val="1850137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850136879"/>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lumMod val="90000"/>
      </a:schemeClr>
    </a:solidFill>
    <a:ln>
      <a:solidFill>
        <a:schemeClr val="tx1"/>
      </a:solidFill>
    </a:ln>
    <a:effectLst/>
  </c:spPr>
  <c:txPr>
    <a:bodyPr/>
    <a:lstStyle/>
    <a:p>
      <a:pPr>
        <a:defRPr sz="2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a:t>Temperature</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'Temperature-poster'!$Q$2</c:f>
              <c:strCache>
                <c:ptCount val="1"/>
                <c:pt idx="0">
                  <c:v>Control</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6B-4802-AF05-573D5D1680BC}"/>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'Temperature-poster'!$R$1:$S$1</c:f>
              <c:strCache>
                <c:ptCount val="2"/>
                <c:pt idx="0">
                  <c:v>Pre</c:v>
                </c:pt>
                <c:pt idx="1">
                  <c:v>Post</c:v>
                </c:pt>
              </c:strCache>
            </c:strRef>
          </c:cat>
          <c:val>
            <c:numRef>
              <c:f>'Temperature-poster'!$R$2:$S$2</c:f>
              <c:numCache>
                <c:formatCode>General</c:formatCode>
                <c:ptCount val="2"/>
                <c:pt idx="0">
                  <c:v>102.3</c:v>
                </c:pt>
                <c:pt idx="1">
                  <c:v>101.6</c:v>
                </c:pt>
              </c:numCache>
            </c:numRef>
          </c:val>
          <c:smooth val="0"/>
          <c:extLst>
            <c:ext xmlns:c16="http://schemas.microsoft.com/office/drawing/2014/chart" uri="{C3380CC4-5D6E-409C-BE32-E72D297353CC}">
              <c16:uniqueId val="{00000001-346B-4802-AF05-573D5D1680BC}"/>
            </c:ext>
          </c:extLst>
        </c:ser>
        <c:ser>
          <c:idx val="2"/>
          <c:order val="2"/>
          <c:tx>
            <c:strRef>
              <c:f>'Temperature-poster'!$Q$4</c:f>
              <c:strCache>
                <c:ptCount val="1"/>
                <c:pt idx="0">
                  <c:v>EHI Group</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'Temperature-poster'!$R$1:$S$1</c:f>
              <c:strCache>
                <c:ptCount val="2"/>
                <c:pt idx="0">
                  <c:v>Pre</c:v>
                </c:pt>
                <c:pt idx="1">
                  <c:v>Post</c:v>
                </c:pt>
              </c:strCache>
            </c:strRef>
          </c:cat>
          <c:val>
            <c:numRef>
              <c:f>'Temperature-poster'!$R$4:$S$4</c:f>
              <c:numCache>
                <c:formatCode>General</c:formatCode>
                <c:ptCount val="2"/>
                <c:pt idx="0">
                  <c:v>101.5</c:v>
                </c:pt>
                <c:pt idx="1">
                  <c:v>101.9</c:v>
                </c:pt>
              </c:numCache>
            </c:numRef>
          </c:val>
          <c:smooth val="0"/>
          <c:extLst>
            <c:ext xmlns:c16="http://schemas.microsoft.com/office/drawing/2014/chart" uri="{C3380CC4-5D6E-409C-BE32-E72D297353CC}">
              <c16:uniqueId val="{00000002-346B-4802-AF05-573D5D1680BC}"/>
            </c:ext>
          </c:extLst>
        </c:ser>
        <c:dLbls>
          <c:showLegendKey val="0"/>
          <c:showVal val="0"/>
          <c:showCatName val="0"/>
          <c:showSerName val="0"/>
          <c:showPercent val="0"/>
          <c:showBubbleSize val="0"/>
        </c:dLbls>
        <c:smooth val="0"/>
        <c:axId val="1850150607"/>
        <c:axId val="1850138959"/>
        <c:extLst>
          <c:ext xmlns:c15="http://schemas.microsoft.com/office/drawing/2012/chart" uri="{02D57815-91ED-43cb-92C2-25804820EDAC}">
            <c15:filteredLineSeries>
              <c15:ser>
                <c:idx val="1"/>
                <c:order val="1"/>
                <c:tx>
                  <c:strRef>
                    <c:extLst>
                      <c:ext uri="{02D57815-91ED-43cb-92C2-25804820EDAC}">
                        <c15:formulaRef>
                          <c15:sqref>'Temperature-poster'!$Q$3</c15:sqref>
                        </c15:formulaRef>
                      </c:ext>
                    </c:extLst>
                    <c:strCache>
                      <c:ptCount val="1"/>
                    </c:strCache>
                  </c:strRef>
                </c:tx>
                <c:spPr>
                  <a:ln w="28575" cap="rnd">
                    <a:solidFill>
                      <a:schemeClr val="accent2"/>
                    </a:solidFill>
                    <a:round/>
                  </a:ln>
                  <a:effectLst/>
                </c:spPr>
                <c:marker>
                  <c:symbol val="none"/>
                </c:marker>
                <c:cat>
                  <c:strRef>
                    <c:extLst>
                      <c:ext uri="{02D57815-91ED-43cb-92C2-25804820EDAC}">
                        <c15:formulaRef>
                          <c15:sqref>'Temperature-poster'!$R$1:$S$1</c15:sqref>
                        </c15:formulaRef>
                      </c:ext>
                    </c:extLst>
                    <c:strCache>
                      <c:ptCount val="2"/>
                      <c:pt idx="0">
                        <c:v>Pre</c:v>
                      </c:pt>
                      <c:pt idx="1">
                        <c:v>Post</c:v>
                      </c:pt>
                    </c:strCache>
                  </c:strRef>
                </c:cat>
                <c:val>
                  <c:numRef>
                    <c:extLst>
                      <c:ext uri="{02D57815-91ED-43cb-92C2-25804820EDAC}">
                        <c15:formulaRef>
                          <c15:sqref>'Temperature-poster'!$R$3:$S$3</c15:sqref>
                        </c15:formulaRef>
                      </c:ext>
                    </c:extLst>
                    <c:numCache>
                      <c:formatCode>General</c:formatCode>
                      <c:ptCount val="2"/>
                    </c:numCache>
                  </c:numRef>
                </c:val>
                <c:smooth val="0"/>
                <c:extLst>
                  <c:ext xmlns:c16="http://schemas.microsoft.com/office/drawing/2014/chart" uri="{C3380CC4-5D6E-409C-BE32-E72D297353CC}">
                    <c16:uniqueId val="{00000003-346B-4802-AF05-573D5D1680BC}"/>
                  </c:ext>
                </c:extLst>
              </c15:ser>
            </c15:filteredLineSeries>
          </c:ext>
        </c:extLst>
      </c:lineChart>
      <c:catAx>
        <c:axId val="1850150607"/>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850138959"/>
        <c:crosses val="autoZero"/>
        <c:auto val="1"/>
        <c:lblAlgn val="ctr"/>
        <c:lblOffset val="100"/>
        <c:noMultiLvlLbl val="0"/>
      </c:catAx>
      <c:valAx>
        <c:axId val="1850138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850150607"/>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lumMod val="90000"/>
      </a:schemeClr>
    </a:solidFill>
    <a:ln>
      <a:solidFill>
        <a:schemeClr val="tx1"/>
      </a:solid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980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110FE6-DE5F-486C-A393-43736C70F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53" y="423159"/>
            <a:ext cx="9098299" cy="5148082"/>
          </a:xfrm>
          <a:prstGeom prst="rect">
            <a:avLst/>
          </a:prstGeom>
        </p:spPr>
      </p:pic>
      <p:pic>
        <p:nvPicPr>
          <p:cNvPr id="6" name="Picture 5">
            <a:extLst>
              <a:ext uri="{FF2B5EF4-FFF2-40B4-BE49-F238E27FC236}">
                <a16:creationId xmlns:a16="http://schemas.microsoft.com/office/drawing/2014/main" id="{BFDBACE4-17D0-4571-A236-FEF8D3A698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43891200" cy="7772400"/>
          </a:xfrm>
          <a:prstGeom prst="rect">
            <a:avLst/>
          </a:prstGeom>
        </p:spPr>
      </p:pic>
      <p:pic>
        <p:nvPicPr>
          <p:cNvPr id="8" name="Picture 7">
            <a:extLst>
              <a:ext uri="{FF2B5EF4-FFF2-40B4-BE49-F238E27FC236}">
                <a16:creationId xmlns:a16="http://schemas.microsoft.com/office/drawing/2014/main" id="{3C1DE021-4B82-477A-A6FA-614726EEFC5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1648400"/>
            <a:ext cx="43891200" cy="1270000"/>
          </a:xfrm>
          <a:prstGeom prst="rect">
            <a:avLst/>
          </a:prstGeom>
        </p:spPr>
      </p:pic>
      <p:pic>
        <p:nvPicPr>
          <p:cNvPr id="10" name="Picture 9" descr="A close up of a logo&#10;&#10;Description automatically generated">
            <a:extLst>
              <a:ext uri="{FF2B5EF4-FFF2-40B4-BE49-F238E27FC236}">
                <a16:creationId xmlns:a16="http://schemas.microsoft.com/office/drawing/2014/main" id="{2D8434DB-8EF4-4C24-880B-11BAB12EE3F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32453" y="321559"/>
            <a:ext cx="9098299" cy="5095048"/>
          </a:xfrm>
          <a:prstGeom prst="rect">
            <a:avLst/>
          </a:prstGeom>
        </p:spPr>
      </p:pic>
    </p:spTree>
    <p:extLst>
      <p:ext uri="{BB962C8B-B14F-4D97-AF65-F5344CB8AC3E}">
        <p14:creationId xmlns:p14="http://schemas.microsoft.com/office/powerpoint/2010/main" val="391692771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388681" rtl="0" eaLnBrk="1" latinLnBrk="0" hangingPunct="1">
        <a:lnSpc>
          <a:spcPct val="90000"/>
        </a:lnSpc>
        <a:spcBef>
          <a:spcPct val="0"/>
        </a:spcBef>
        <a:buNone/>
        <a:defRPr sz="21118" kern="1200">
          <a:solidFill>
            <a:schemeClr val="tx1"/>
          </a:solidFill>
          <a:latin typeface="+mj-lt"/>
          <a:ea typeface="+mj-ea"/>
          <a:cs typeface="+mj-cs"/>
        </a:defRPr>
      </a:lvl1pPr>
    </p:titleStyle>
    <p:bodyStyle>
      <a:lvl1pPr marL="1097171" indent="-1097171" algn="l" defTabSz="4388681"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512" indent="-1097171" algn="l" defTabSz="4388681"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5854" indent="-1097171" algn="l" defTabSz="4388681"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192" indent="-1097171" algn="l" defTabSz="438868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4533" indent="-1097171" algn="l" defTabSz="438868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68873" indent="-1097171" algn="l" defTabSz="438868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3214" indent="-1097171" algn="l" defTabSz="438868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7555" indent="-1097171" algn="l" defTabSz="438868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1896" indent="-1097171" algn="l" defTabSz="4388681"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8681" rtl="0" eaLnBrk="1" latinLnBrk="0" hangingPunct="1">
        <a:defRPr sz="8640" kern="1200">
          <a:solidFill>
            <a:schemeClr val="tx1"/>
          </a:solidFill>
          <a:latin typeface="+mn-lt"/>
          <a:ea typeface="+mn-ea"/>
          <a:cs typeface="+mn-cs"/>
        </a:defRPr>
      </a:lvl1pPr>
      <a:lvl2pPr marL="2194341" algn="l" defTabSz="4388681" rtl="0" eaLnBrk="1" latinLnBrk="0" hangingPunct="1">
        <a:defRPr sz="8640" kern="1200">
          <a:solidFill>
            <a:schemeClr val="tx1"/>
          </a:solidFill>
          <a:latin typeface="+mn-lt"/>
          <a:ea typeface="+mn-ea"/>
          <a:cs typeface="+mn-cs"/>
        </a:defRPr>
      </a:lvl2pPr>
      <a:lvl3pPr marL="4388681" algn="l" defTabSz="4388681" rtl="0" eaLnBrk="1" latinLnBrk="0" hangingPunct="1">
        <a:defRPr sz="8640" kern="1200">
          <a:solidFill>
            <a:schemeClr val="tx1"/>
          </a:solidFill>
          <a:latin typeface="+mn-lt"/>
          <a:ea typeface="+mn-ea"/>
          <a:cs typeface="+mn-cs"/>
        </a:defRPr>
      </a:lvl3pPr>
      <a:lvl4pPr marL="6583022" algn="l" defTabSz="4388681" rtl="0" eaLnBrk="1" latinLnBrk="0" hangingPunct="1">
        <a:defRPr sz="8640" kern="1200">
          <a:solidFill>
            <a:schemeClr val="tx1"/>
          </a:solidFill>
          <a:latin typeface="+mn-lt"/>
          <a:ea typeface="+mn-ea"/>
          <a:cs typeface="+mn-cs"/>
        </a:defRPr>
      </a:lvl4pPr>
      <a:lvl5pPr marL="8777363" algn="l" defTabSz="4388681" rtl="0" eaLnBrk="1" latinLnBrk="0" hangingPunct="1">
        <a:defRPr sz="8640" kern="1200">
          <a:solidFill>
            <a:schemeClr val="tx1"/>
          </a:solidFill>
          <a:latin typeface="+mn-lt"/>
          <a:ea typeface="+mn-ea"/>
          <a:cs typeface="+mn-cs"/>
        </a:defRPr>
      </a:lvl5pPr>
      <a:lvl6pPr marL="10971704" algn="l" defTabSz="4388681" rtl="0" eaLnBrk="1" latinLnBrk="0" hangingPunct="1">
        <a:defRPr sz="8640" kern="1200">
          <a:solidFill>
            <a:schemeClr val="tx1"/>
          </a:solidFill>
          <a:latin typeface="+mn-lt"/>
          <a:ea typeface="+mn-ea"/>
          <a:cs typeface="+mn-cs"/>
        </a:defRPr>
      </a:lvl6pPr>
      <a:lvl7pPr marL="13166044" algn="l" defTabSz="4388681" rtl="0" eaLnBrk="1" latinLnBrk="0" hangingPunct="1">
        <a:defRPr sz="8640" kern="1200">
          <a:solidFill>
            <a:schemeClr val="tx1"/>
          </a:solidFill>
          <a:latin typeface="+mn-lt"/>
          <a:ea typeface="+mn-ea"/>
          <a:cs typeface="+mn-cs"/>
        </a:defRPr>
      </a:lvl7pPr>
      <a:lvl8pPr marL="15360384" algn="l" defTabSz="4388681" rtl="0" eaLnBrk="1" latinLnBrk="0" hangingPunct="1">
        <a:defRPr sz="8640" kern="1200">
          <a:solidFill>
            <a:schemeClr val="tx1"/>
          </a:solidFill>
          <a:latin typeface="+mn-lt"/>
          <a:ea typeface="+mn-ea"/>
          <a:cs typeface="+mn-cs"/>
        </a:defRPr>
      </a:lvl8pPr>
      <a:lvl9pPr marL="17554725" algn="l" defTabSz="4388681"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3310-FFAD-4835-8DB7-3C4FBFAC176E}"/>
              </a:ext>
            </a:extLst>
          </p:cNvPr>
          <p:cNvSpPr>
            <a:spLocks noGrp="1"/>
          </p:cNvSpPr>
          <p:nvPr>
            <p:ph type="ctrTitle" idx="4294967295"/>
          </p:nvPr>
        </p:nvSpPr>
        <p:spPr>
          <a:xfrm>
            <a:off x="8719457" y="454813"/>
            <a:ext cx="29366028" cy="3077628"/>
          </a:xfrm>
          <a:prstGeom prst="rect">
            <a:avLst/>
          </a:prstGeom>
        </p:spPr>
        <p:txBody>
          <a:bodyPr/>
          <a:lstStyle/>
          <a:p>
            <a:pPr algn="ctr" defTabSz="4703410"/>
            <a:r>
              <a:rPr lang="en-US" sz="9000" b="1" dirty="0">
                <a:solidFill>
                  <a:schemeClr val="bg1"/>
                </a:solidFill>
                <a:latin typeface="Baskerville Old Face" panose="02020602080505020303" pitchFamily="18" charset="0"/>
              </a:rPr>
              <a:t>Enhanced Human-Animal Interaction to Decrease Stress of Veterinary Visit in Pet Dogs</a:t>
            </a:r>
            <a:endParaRPr lang="en-US" sz="9000" dirty="0">
              <a:solidFill>
                <a:schemeClr val="bg1"/>
              </a:solidFill>
              <a:latin typeface="Baskerville Old Face" panose="02020602080505020303" pitchFamily="18" charset="0"/>
            </a:endParaRPr>
          </a:p>
        </p:txBody>
      </p:sp>
      <p:sp>
        <p:nvSpPr>
          <p:cNvPr id="4" name="Title 1">
            <a:extLst>
              <a:ext uri="{FF2B5EF4-FFF2-40B4-BE49-F238E27FC236}">
                <a16:creationId xmlns:a16="http://schemas.microsoft.com/office/drawing/2014/main" id="{2786B4EF-CACF-4755-A927-73F1AAE22A0D}"/>
              </a:ext>
            </a:extLst>
          </p:cNvPr>
          <p:cNvSpPr txBox="1">
            <a:spLocks/>
          </p:cNvSpPr>
          <p:nvPr/>
        </p:nvSpPr>
        <p:spPr>
          <a:xfrm>
            <a:off x="7184572" y="3351137"/>
            <a:ext cx="32918400" cy="2639059"/>
          </a:xfrm>
          <a:prstGeom prst="rect">
            <a:avLst/>
          </a:prstGeom>
        </p:spPr>
        <p:txBody>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pPr algn="ctr" defTabSz="4703410"/>
            <a:r>
              <a:rPr lang="en-US" sz="4800" dirty="0">
                <a:solidFill>
                  <a:schemeClr val="bg1"/>
                </a:solidFill>
                <a:latin typeface="Arial" panose="020B0604020202020204" pitchFamily="34" charset="0"/>
                <a:cs typeface="Arial" panose="020B0604020202020204" pitchFamily="34" charset="0"/>
              </a:rPr>
              <a:t>Andra Dumitrescu</a:t>
            </a:r>
            <a:r>
              <a:rPr lang="en-US" sz="4800" baseline="30000" dirty="0">
                <a:solidFill>
                  <a:schemeClr val="bg1"/>
                </a:solidFill>
                <a:latin typeface="Arial" panose="020B0604020202020204" pitchFamily="34" charset="0"/>
                <a:cs typeface="Arial" panose="020B0604020202020204" pitchFamily="34" charset="0"/>
              </a:rPr>
              <a:t>1</a:t>
            </a:r>
            <a:r>
              <a:rPr lang="en-US" sz="4800" dirty="0">
                <a:solidFill>
                  <a:schemeClr val="bg1"/>
                </a:solidFill>
                <a:latin typeface="Arial" panose="020B0604020202020204" pitchFamily="34" charset="0"/>
                <a:cs typeface="Arial" panose="020B0604020202020204" pitchFamily="34" charset="0"/>
              </a:rPr>
              <a:t>, David Kersey PhD</a:t>
            </a:r>
            <a:r>
              <a:rPr lang="en-US" sz="4800" baseline="30000" dirty="0">
                <a:solidFill>
                  <a:schemeClr val="bg1"/>
                </a:solidFill>
                <a:latin typeface="Arial" panose="020B0604020202020204" pitchFamily="34" charset="0"/>
                <a:cs typeface="Arial" panose="020B0604020202020204" pitchFamily="34" charset="0"/>
              </a:rPr>
              <a:t>1</a:t>
            </a:r>
            <a:r>
              <a:rPr lang="en-US" sz="4800" dirty="0">
                <a:solidFill>
                  <a:schemeClr val="bg1"/>
                </a:solidFill>
                <a:latin typeface="Arial" panose="020B0604020202020204" pitchFamily="34" charset="0"/>
                <a:cs typeface="Arial" panose="020B0604020202020204" pitchFamily="34" charset="0"/>
              </a:rPr>
              <a:t>, Fanglong Dong PhD</a:t>
            </a:r>
            <a:r>
              <a:rPr lang="en-US" sz="4800" baseline="30000" dirty="0">
                <a:solidFill>
                  <a:schemeClr val="bg1"/>
                </a:solidFill>
                <a:latin typeface="Arial" panose="020B0604020202020204" pitchFamily="34" charset="0"/>
                <a:cs typeface="Arial" panose="020B0604020202020204" pitchFamily="34" charset="0"/>
              </a:rPr>
              <a:t>2</a:t>
            </a:r>
            <a:r>
              <a:rPr lang="en-US" sz="4800" dirty="0">
                <a:solidFill>
                  <a:schemeClr val="bg1"/>
                </a:solidFill>
                <a:latin typeface="Arial" panose="020B0604020202020204" pitchFamily="34" charset="0"/>
                <a:cs typeface="Arial" panose="020B0604020202020204" pitchFamily="34" charset="0"/>
              </a:rPr>
              <a:t>, Gagandeep Kaur DVM, PhD</a:t>
            </a:r>
            <a:r>
              <a:rPr lang="en-US" sz="4800" baseline="30000" dirty="0">
                <a:solidFill>
                  <a:schemeClr val="bg1"/>
                </a:solidFill>
                <a:latin typeface="Arial" panose="020B0604020202020204" pitchFamily="34" charset="0"/>
                <a:cs typeface="Arial" panose="020B0604020202020204" pitchFamily="34" charset="0"/>
              </a:rPr>
              <a:t>1</a:t>
            </a:r>
          </a:p>
          <a:p>
            <a:pPr algn="ctr" defTabSz="4703410"/>
            <a:r>
              <a:rPr lang="en-US" sz="4800" baseline="30000" dirty="0">
                <a:solidFill>
                  <a:schemeClr val="bg1"/>
                </a:solidFill>
                <a:latin typeface="Arial" panose="020B0604020202020204" pitchFamily="34" charset="0"/>
                <a:cs typeface="Arial" panose="020B0604020202020204" pitchFamily="34" charset="0"/>
              </a:rPr>
              <a:t>1</a:t>
            </a:r>
            <a:r>
              <a:rPr lang="en-US" sz="4800" dirty="0">
                <a:solidFill>
                  <a:schemeClr val="bg1"/>
                </a:solidFill>
                <a:latin typeface="Arial" panose="020B0604020202020204" pitchFamily="34" charset="0"/>
                <a:cs typeface="Arial" panose="020B0604020202020204" pitchFamily="34" charset="0"/>
              </a:rPr>
              <a:t>College of Veterinary Medicine, </a:t>
            </a:r>
            <a:r>
              <a:rPr lang="en-US" sz="4800" baseline="30000" dirty="0">
                <a:solidFill>
                  <a:schemeClr val="bg1"/>
                </a:solidFill>
                <a:latin typeface="Arial" panose="020B0604020202020204" pitchFamily="34" charset="0"/>
                <a:cs typeface="Arial" panose="020B0604020202020204" pitchFamily="34" charset="0"/>
              </a:rPr>
              <a:t>2</a:t>
            </a:r>
            <a:r>
              <a:rPr lang="en-US" sz="4800" dirty="0">
                <a:solidFill>
                  <a:schemeClr val="bg1"/>
                </a:solidFill>
                <a:latin typeface="Arial" panose="020B0604020202020204" pitchFamily="34" charset="0"/>
                <a:cs typeface="Arial" panose="020B0604020202020204" pitchFamily="34" charset="0"/>
              </a:rPr>
              <a:t>Graduate College of Biomedical Sciences, </a:t>
            </a:r>
          </a:p>
          <a:p>
            <a:pPr algn="ctr" defTabSz="4703410"/>
            <a:r>
              <a:rPr lang="en-US" sz="4800" dirty="0">
                <a:solidFill>
                  <a:schemeClr val="bg1"/>
                </a:solidFill>
                <a:latin typeface="Arial" panose="020B0604020202020204" pitchFamily="34" charset="0"/>
                <a:cs typeface="Arial" panose="020B0604020202020204" pitchFamily="34" charset="0"/>
              </a:rPr>
              <a:t>Western University of Health Sciences, Pomona, CA</a:t>
            </a:r>
            <a:br>
              <a:rPr lang="en-US" sz="4800" dirty="0">
                <a:solidFill>
                  <a:schemeClr val="bg1"/>
                </a:solidFill>
                <a:latin typeface="+mn-lt"/>
                <a:cs typeface="Arial" panose="020B0604020202020204" pitchFamily="34" charset="0"/>
              </a:rPr>
            </a:br>
            <a:endParaRPr lang="en-US" sz="4800" dirty="0">
              <a:solidFill>
                <a:schemeClr val="bg1"/>
              </a:solidFill>
              <a:latin typeface="+mn-lt"/>
              <a:cs typeface="Arial" panose="020B0604020202020204" pitchFamily="34" charset="0"/>
            </a:endParaRPr>
          </a:p>
        </p:txBody>
      </p:sp>
      <p:sp>
        <p:nvSpPr>
          <p:cNvPr id="40" name="Rectangle 7">
            <a:extLst>
              <a:ext uri="{FF2B5EF4-FFF2-40B4-BE49-F238E27FC236}">
                <a16:creationId xmlns:a16="http://schemas.microsoft.com/office/drawing/2014/main" id="{03E348B5-666F-4463-91BB-01327CAE0AF8}"/>
              </a:ext>
            </a:extLst>
          </p:cNvPr>
          <p:cNvSpPr>
            <a:spLocks noChangeArrowheads="1"/>
          </p:cNvSpPr>
          <p:nvPr/>
        </p:nvSpPr>
        <p:spPr bwMode="auto">
          <a:xfrm>
            <a:off x="1623707" y="7042153"/>
            <a:ext cx="18950295" cy="958865"/>
          </a:xfrm>
          <a:prstGeom prst="rect">
            <a:avLst/>
          </a:prstGeom>
          <a:gradFill flip="none" rotWithShape="1">
            <a:gsLst>
              <a:gs pos="0">
                <a:srgbClr val="691117"/>
              </a:gs>
              <a:gs pos="50000">
                <a:srgbClr val="901822"/>
              </a:gs>
              <a:gs pos="100000">
                <a:srgbClr val="CC222E"/>
              </a:gs>
            </a:gsLst>
            <a:lin ang="8100000" scaled="1"/>
            <a:tileRect/>
          </a:gradFill>
          <a:ln>
            <a:noFill/>
          </a:ln>
        </p:spPr>
        <p:txBody>
          <a:bodyPr wrap="none" lIns="137160" tIns="68580" rIns="137160" bIns="68580" anchor="ctr"/>
          <a:lstStyle>
            <a:defPPr>
              <a:defRPr kern="1200" smtId="4294967295"/>
            </a:defPPr>
          </a:lstStyle>
          <a:p>
            <a:pPr algn="ctr" defTabSz="4703410"/>
            <a:r>
              <a:rPr lang="en-US" sz="4800" b="1" dirty="0">
                <a:solidFill>
                  <a:schemeClr val="bg1"/>
                </a:solidFill>
                <a:latin typeface="Arial" panose="020B0604020202020204" pitchFamily="34" charset="0"/>
                <a:cs typeface="Arial" panose="020B0604020202020204" pitchFamily="34" charset="0"/>
              </a:rPr>
              <a:t>BACKGROUND and SPECIFIC AIMS</a:t>
            </a:r>
          </a:p>
        </p:txBody>
      </p:sp>
      <p:sp>
        <p:nvSpPr>
          <p:cNvPr id="41" name="Rectangle 7">
            <a:extLst>
              <a:ext uri="{FF2B5EF4-FFF2-40B4-BE49-F238E27FC236}">
                <a16:creationId xmlns:a16="http://schemas.microsoft.com/office/drawing/2014/main" id="{C3E42BF9-345A-4D03-8B04-32D6FDB9D40E}"/>
              </a:ext>
            </a:extLst>
          </p:cNvPr>
          <p:cNvSpPr>
            <a:spLocks noChangeArrowheads="1"/>
          </p:cNvSpPr>
          <p:nvPr/>
        </p:nvSpPr>
        <p:spPr bwMode="auto">
          <a:xfrm>
            <a:off x="23317203" y="7042154"/>
            <a:ext cx="18950295" cy="958865"/>
          </a:xfrm>
          <a:prstGeom prst="rect">
            <a:avLst/>
          </a:prstGeom>
          <a:gradFill flip="none" rotWithShape="1">
            <a:gsLst>
              <a:gs pos="0">
                <a:srgbClr val="691117"/>
              </a:gs>
              <a:gs pos="50000">
                <a:srgbClr val="901822"/>
              </a:gs>
              <a:gs pos="100000">
                <a:srgbClr val="CC222E"/>
              </a:gs>
            </a:gsLst>
            <a:lin ang="8100000" scaled="1"/>
            <a:tileRect/>
          </a:gradFill>
          <a:ln>
            <a:noFill/>
          </a:ln>
        </p:spPr>
        <p:txBody>
          <a:bodyPr wrap="none" lIns="137160" tIns="68580" rIns="137160" bIns="68580" anchor="ctr"/>
          <a:lstStyle>
            <a:defPPr>
              <a:defRPr kern="1200" smtId="4294967295"/>
            </a:defPPr>
          </a:lstStyle>
          <a:p>
            <a:pPr algn="ctr" defTabSz="4703410"/>
            <a:r>
              <a:rPr lang="en-US" sz="4800" b="1" dirty="0">
                <a:solidFill>
                  <a:schemeClr val="bg1"/>
                </a:solidFill>
                <a:latin typeface="Arial" panose="020B0604020202020204" pitchFamily="34" charset="0"/>
                <a:cs typeface="Arial" panose="020B0604020202020204" pitchFamily="34" charset="0"/>
              </a:rPr>
              <a:t>RESULTS</a:t>
            </a:r>
          </a:p>
        </p:txBody>
      </p:sp>
      <p:sp>
        <p:nvSpPr>
          <p:cNvPr id="42" name="TextBox 41">
            <a:extLst>
              <a:ext uri="{FF2B5EF4-FFF2-40B4-BE49-F238E27FC236}">
                <a16:creationId xmlns:a16="http://schemas.microsoft.com/office/drawing/2014/main" id="{9B5DF51F-17D0-4CFC-AC81-9E09F9256AD1}"/>
              </a:ext>
            </a:extLst>
          </p:cNvPr>
          <p:cNvSpPr txBox="1"/>
          <p:nvPr/>
        </p:nvSpPr>
        <p:spPr>
          <a:xfrm>
            <a:off x="1623702" y="8215699"/>
            <a:ext cx="18950295" cy="8786583"/>
          </a:xfrm>
          <a:prstGeom prst="rect">
            <a:avLst/>
          </a:prstGeom>
          <a:ln>
            <a:solidFill>
              <a:srgbClr val="901822"/>
            </a:solidFill>
          </a:ln>
        </p:spPr>
        <p:style>
          <a:lnRef idx="2">
            <a:schemeClr val="dk1"/>
          </a:lnRef>
          <a:fillRef idx="1">
            <a:schemeClr val="lt1"/>
          </a:fillRef>
          <a:effectRef idx="0">
            <a:schemeClr val="dk1"/>
          </a:effectRef>
          <a:fontRef idx="minor">
            <a:schemeClr val="dk1"/>
          </a:fontRef>
        </p:style>
        <p:txBody>
          <a:bodyPr wrap="square" lIns="250807" tIns="83603" rIns="250807" bIns="83603" rtlCol="0">
            <a:spAutoFit/>
          </a:bodyPr>
          <a:lstStyle/>
          <a:p>
            <a:r>
              <a:rPr lang="en-US" sz="2800" dirty="0">
                <a:latin typeface="Arial" panose="020B0604020202020204" pitchFamily="34" charset="0"/>
                <a:cs typeface="Arial" panose="020B0604020202020204" pitchFamily="34" charset="0"/>
              </a:rPr>
              <a:t>	Stress has negative effect on the health and welfare of pet animals, and can alter the outcome of disease processes and prognosis. In response to stressful stimuli, arginine vasopressin (AVP), along with corticotropin releasing hormone, activate the hypothalamic pituitary adrenal axis to stimulate cortisol secretion. Several studies have shown cortisol as an effective measure of stress in dogs. However, studies on AVP as a stress measure are scarce. </a:t>
            </a:r>
          </a:p>
          <a:p>
            <a:r>
              <a:rPr lang="en-US" sz="2800" dirty="0">
                <a:latin typeface="Arial" panose="020B0604020202020204" pitchFamily="34" charset="0"/>
                <a:cs typeface="Arial" panose="020B0604020202020204" pitchFamily="34" charset="0"/>
              </a:rPr>
              <a:t>	Veterinary visits are stressful for many pets due to stimuli such as separation from owner, presence of strangers and animals, noises, novel environment and other stimuli, that lead to fear and anxiety. In the current study, we investigated if enhanced human-animal interaction in the form of short walks and petting reduces the stress associated with veterinary visits in pet dogs. We measured physiological parameters such as heart rate, respiratory rate, rectal temperature, and separation anxiety score, along with plasma AVP and cortisol as stress measures in healthy dogs presented for routine physical examination.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Hypothesis</a:t>
            </a:r>
            <a:r>
              <a:rPr lang="en-US" sz="2800" dirty="0">
                <a:latin typeface="Arial" panose="020B0604020202020204" pitchFamily="34" charset="0"/>
                <a:cs typeface="Arial" panose="020B0604020202020204" pitchFamily="34" charset="0"/>
              </a:rPr>
              <a:t>: Enhanced human-animal interaction will decrease veterinary visit associated stress response in canine patients.</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Specific Aim 1</a:t>
            </a:r>
            <a:r>
              <a:rPr lang="en-US" sz="2800" dirty="0">
                <a:latin typeface="Arial" panose="020B0604020202020204" pitchFamily="34" charset="0"/>
                <a:cs typeface="Arial" panose="020B0604020202020204" pitchFamily="34" charset="0"/>
              </a:rPr>
              <a:t>: To measure and compare plasma AVP and cortisol levels in dogs presented for physical exam with and without enhanced human interaction.</a:t>
            </a:r>
          </a:p>
          <a:p>
            <a:r>
              <a:rPr lang="en-US" sz="2800" b="1" dirty="0">
                <a:latin typeface="Arial" panose="020B0604020202020204" pitchFamily="34" charset="0"/>
                <a:cs typeface="Arial" panose="020B0604020202020204" pitchFamily="34" charset="0"/>
              </a:rPr>
              <a:t>Specific Aim 2</a:t>
            </a:r>
            <a:r>
              <a:rPr lang="en-US" sz="2800" dirty="0">
                <a:latin typeface="Arial" panose="020B0604020202020204" pitchFamily="34" charset="0"/>
                <a:cs typeface="Arial" panose="020B0604020202020204" pitchFamily="34" charset="0"/>
              </a:rPr>
              <a:t>: To measure and compare physiological parameters in dogs presented for physical exam with and without enhanced human interaction.</a:t>
            </a:r>
          </a:p>
          <a:p>
            <a:endParaRPr lang="en-US" sz="2800" dirty="0">
              <a:latin typeface="Arial" panose="020B0604020202020204" pitchFamily="34" charset="0"/>
              <a:cs typeface="Arial" panose="020B0604020202020204" pitchFamily="34" charset="0"/>
            </a:endParaRPr>
          </a:p>
        </p:txBody>
      </p:sp>
      <p:sp>
        <p:nvSpPr>
          <p:cNvPr id="43" name="Rectangle 7">
            <a:extLst>
              <a:ext uri="{FF2B5EF4-FFF2-40B4-BE49-F238E27FC236}">
                <a16:creationId xmlns:a16="http://schemas.microsoft.com/office/drawing/2014/main" id="{C3644A58-DC19-4E1F-90DB-9146282DCEBF}"/>
              </a:ext>
            </a:extLst>
          </p:cNvPr>
          <p:cNvSpPr>
            <a:spLocks noChangeArrowheads="1"/>
          </p:cNvSpPr>
          <p:nvPr/>
        </p:nvSpPr>
        <p:spPr bwMode="auto">
          <a:xfrm>
            <a:off x="1623702" y="17451444"/>
            <a:ext cx="18950295" cy="958865"/>
          </a:xfrm>
          <a:prstGeom prst="rect">
            <a:avLst/>
          </a:prstGeom>
          <a:gradFill flip="none" rotWithShape="1">
            <a:gsLst>
              <a:gs pos="0">
                <a:srgbClr val="691117"/>
              </a:gs>
              <a:gs pos="50000">
                <a:srgbClr val="901822"/>
              </a:gs>
              <a:gs pos="100000">
                <a:srgbClr val="CC222E"/>
              </a:gs>
            </a:gsLst>
            <a:lin ang="8100000" scaled="1"/>
            <a:tileRect/>
          </a:gradFill>
          <a:ln>
            <a:noFill/>
          </a:ln>
        </p:spPr>
        <p:txBody>
          <a:bodyPr wrap="none" lIns="137160" tIns="68580" rIns="137160" bIns="68580" anchor="ctr"/>
          <a:lstStyle>
            <a:defPPr>
              <a:defRPr kern="1200" smtId="4294967295"/>
            </a:defPPr>
          </a:lstStyle>
          <a:p>
            <a:pPr algn="ctr" defTabSz="4703410"/>
            <a:r>
              <a:rPr lang="en-US" sz="4800" b="1" dirty="0">
                <a:solidFill>
                  <a:schemeClr val="bg1"/>
                </a:solidFill>
                <a:latin typeface="Arial" panose="020B0604020202020204" pitchFamily="34" charset="0"/>
                <a:cs typeface="Arial" panose="020B0604020202020204" pitchFamily="34" charset="0"/>
              </a:rPr>
              <a:t>METHODS</a:t>
            </a:r>
          </a:p>
        </p:txBody>
      </p:sp>
      <p:sp>
        <p:nvSpPr>
          <p:cNvPr id="53" name="TextBox 52">
            <a:extLst>
              <a:ext uri="{FF2B5EF4-FFF2-40B4-BE49-F238E27FC236}">
                <a16:creationId xmlns:a16="http://schemas.microsoft.com/office/drawing/2014/main" id="{DE6C53C1-40E5-4F16-98A4-9D3C21BE678F}"/>
              </a:ext>
            </a:extLst>
          </p:cNvPr>
          <p:cNvSpPr txBox="1"/>
          <p:nvPr/>
        </p:nvSpPr>
        <p:spPr>
          <a:xfrm>
            <a:off x="1623702" y="18547739"/>
            <a:ext cx="18950295" cy="12157174"/>
          </a:xfrm>
          <a:prstGeom prst="rect">
            <a:avLst/>
          </a:prstGeom>
          <a:ln>
            <a:solidFill>
              <a:srgbClr val="90182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latin typeface="Arial" panose="020B0604020202020204" pitchFamily="34" charset="0"/>
                <a:cs typeface="Arial" panose="020B0604020202020204" pitchFamily="34" charset="0"/>
              </a:rPr>
              <a:t>Patients:</a:t>
            </a:r>
            <a:r>
              <a:rPr lang="en-US" sz="2800" dirty="0">
                <a:latin typeface="Arial" panose="020B0604020202020204" pitchFamily="34" charset="0"/>
                <a:cs typeface="Arial" panose="020B0604020202020204" pitchFamily="34" charset="0"/>
              </a:rPr>
              <a:t>14 client-owned, female dogs, 6 months to 7 years of age, in good health, were included in this study. Patients were dropped-off at the Western University of Health Sciences Pet Health Center (WUPHC) for a one hour appointment. Participants were randomly divided into two groups. </a:t>
            </a:r>
          </a:p>
          <a:p>
            <a:pPr lvl="0"/>
            <a:endParaRPr lang="en-US" sz="2800" u="sng" dirty="0">
              <a:latin typeface="Arial" panose="020B0604020202020204" pitchFamily="34" charset="0"/>
              <a:cs typeface="Arial" panose="020B0604020202020204" pitchFamily="34" charset="0"/>
            </a:endParaRPr>
          </a:p>
          <a:p>
            <a:pPr lvl="0"/>
            <a:r>
              <a:rPr lang="en-US" sz="2800" u="sng" dirty="0">
                <a:latin typeface="Arial" panose="020B0604020202020204" pitchFamily="34" charset="0"/>
                <a:cs typeface="Arial" panose="020B0604020202020204" pitchFamily="34" charset="0"/>
              </a:rPr>
              <a:t>Test group: </a:t>
            </a:r>
            <a:r>
              <a:rPr lang="en-US" sz="2800" dirty="0">
                <a:latin typeface="Arial" panose="020B0604020202020204" pitchFamily="34" charset="0"/>
                <a:cs typeface="Arial" panose="020B0604020202020204" pitchFamily="34" charset="0"/>
              </a:rPr>
              <a:t>followed by the physical exam and blood sample (pre-) collection, pets were taken for a 5 minute walk with petting. Pets received more petting in the kennel, and at the end of 60 minutes, another walk with petting. At the end of the second walk, physiological parameters were measured again, and blood samples (post-) were obtained.</a:t>
            </a:r>
          </a:p>
          <a:p>
            <a:pPr lvl="0"/>
            <a:r>
              <a:rPr lang="en-US" sz="2800" u="sng" dirty="0">
                <a:latin typeface="Arial" panose="020B0604020202020204" pitchFamily="34" charset="0"/>
                <a:cs typeface="Arial" panose="020B0604020202020204" pitchFamily="34" charset="0"/>
              </a:rPr>
              <a:t>Control group: </a:t>
            </a:r>
            <a:r>
              <a:rPr lang="en-US" sz="2800" dirty="0">
                <a:latin typeface="Arial" panose="020B0604020202020204" pitchFamily="34" charset="0"/>
                <a:cs typeface="Arial" panose="020B0604020202020204" pitchFamily="34" charset="0"/>
              </a:rPr>
              <a:t> followed by physical exam and blood sample (pre-) collection, pets were put in a kennel. At the end of 60 minutes, physiological parameters were measured again, and blood samples (post-) obtained.  </a:t>
            </a:r>
          </a:p>
          <a:p>
            <a:r>
              <a:rPr lang="en-US" sz="2800" dirty="0">
                <a:latin typeface="Arial" panose="020B0604020202020204" pitchFamily="34" charset="0"/>
                <a:cs typeface="Arial" panose="020B0604020202020204" pitchFamily="34" charset="0"/>
              </a:rPr>
              <a:t> </a:t>
            </a:r>
          </a:p>
          <a:p>
            <a:r>
              <a:rPr lang="en-US" sz="2800" b="1" dirty="0">
                <a:latin typeface="Arial" panose="020B0604020202020204" pitchFamily="34" charset="0"/>
                <a:cs typeface="Arial" panose="020B0604020202020204" pitchFamily="34" charset="0"/>
              </a:rPr>
              <a:t>Laboratory analysis: </a:t>
            </a:r>
            <a:r>
              <a:rPr lang="en-US" sz="2800" dirty="0">
                <a:latin typeface="Arial" panose="020B0604020202020204" pitchFamily="34" charset="0"/>
                <a:cs typeface="Arial" panose="020B0604020202020204" pitchFamily="34" charset="0"/>
              </a:rPr>
              <a:t>Complete blood count and serum chemistry analysis were done for all the patients to ensure healthy status. </a:t>
            </a:r>
          </a:p>
          <a:p>
            <a:r>
              <a:rPr lang="en-US" sz="2800" dirty="0">
                <a:latin typeface="Arial" panose="020B0604020202020204" pitchFamily="34" charset="0"/>
                <a:cs typeface="Arial" panose="020B0604020202020204" pitchFamily="34" charset="0"/>
              </a:rPr>
              <a:t>Plasma AVP: Levels were measured in both pre- and post- samples. The proteins in the plasma samples were extracted, lyophilized, and then tested for AVP levels (ng/ml) using the enzyme immunoassay as per manufacturers instructions ([Arg8]-Vasopressin (AVP) (Human, Rat, Mouse, Ovine, Canine) - EIA Kit, Phoenix Pharmaceuticals, Inc. Burlingame CA).</a:t>
            </a:r>
          </a:p>
          <a:p>
            <a:r>
              <a:rPr lang="en-US" sz="2800" b="1"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Plasma Cortisol: Plasma samples prepared with dissociation reagent (K003-H1/H1W, Arbor Assays, Ann Arbor Mi). Cortisol was quantified in a polyclonal anti-cortisol (R4866, C. Munro, University of California, Davis, CA) enzyme immunoassay (Munro et al. 1998; Young et al 2001). Sample assay concentrations (</a:t>
            </a:r>
            <a:r>
              <a:rPr lang="en-US" sz="2800" dirty="0" err="1">
                <a:latin typeface="Arial" panose="020B0604020202020204" pitchFamily="34" charset="0"/>
                <a:cs typeface="Arial" panose="020B0604020202020204" pitchFamily="34" charset="0"/>
              </a:rPr>
              <a:t>pg</a:t>
            </a:r>
            <a:r>
              <a:rPr lang="en-US" sz="2800" dirty="0">
                <a:latin typeface="Arial" panose="020B0604020202020204" pitchFamily="34" charset="0"/>
                <a:cs typeface="Arial" panose="020B0604020202020204" pitchFamily="34" charset="0"/>
              </a:rPr>
              <a:t>/ml) were adjusted for sample dilution and expressed as µg/dL.</a:t>
            </a:r>
          </a:p>
          <a:p>
            <a:endParaRPr lang="en-US" sz="2800" dirty="0">
              <a:highlight>
                <a:srgbClr val="FFFF00"/>
              </a:highlight>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Statistical analysis:</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All data were reported as median and interquartile. The change in variables were calculated as post value less pre value. Wilcoxon rank sum test were conducted to assess whether the median of change are statistically different from zero. All tests were two-sided. P-value&lt;0.05 was considered to be statistically significant. </a:t>
            </a:r>
          </a:p>
          <a:p>
            <a:endParaRPr lang="en-US" sz="2800" dirty="0">
              <a:highlight>
                <a:srgbClr val="FFFF00"/>
              </a:highlight>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Abbreviations for figures: EHI- Enhanced human animal interaction group. </a:t>
            </a:r>
          </a:p>
        </p:txBody>
      </p:sp>
      <p:pic>
        <p:nvPicPr>
          <p:cNvPr id="3" name="Picture 2">
            <a:extLst>
              <a:ext uri="{FF2B5EF4-FFF2-40B4-BE49-F238E27FC236}">
                <a16:creationId xmlns:a16="http://schemas.microsoft.com/office/drawing/2014/main" id="{8D022B70-91F1-4AF8-9FCF-B3859EC266CA}"/>
              </a:ext>
            </a:extLst>
          </p:cNvPr>
          <p:cNvPicPr>
            <a:picLocks noChangeAspect="1"/>
          </p:cNvPicPr>
          <p:nvPr/>
        </p:nvPicPr>
        <p:blipFill>
          <a:blip r:embed="rId2"/>
          <a:stretch>
            <a:fillRect/>
          </a:stretch>
        </p:blipFill>
        <p:spPr>
          <a:xfrm>
            <a:off x="38085485" y="501333"/>
            <a:ext cx="5479144" cy="4851023"/>
          </a:xfrm>
          <a:prstGeom prst="rect">
            <a:avLst/>
          </a:prstGeom>
        </p:spPr>
      </p:pic>
      <p:sp>
        <p:nvSpPr>
          <p:cNvPr id="5" name="Rectangle 4">
            <a:extLst>
              <a:ext uri="{FF2B5EF4-FFF2-40B4-BE49-F238E27FC236}">
                <a16:creationId xmlns:a16="http://schemas.microsoft.com/office/drawing/2014/main" id="{4C1E58AF-6028-4527-8189-1F4073EF3D2A}"/>
              </a:ext>
            </a:extLst>
          </p:cNvPr>
          <p:cNvSpPr/>
          <p:nvPr/>
        </p:nvSpPr>
        <p:spPr>
          <a:xfrm>
            <a:off x="25069800" y="19998035"/>
            <a:ext cx="9791700" cy="369332"/>
          </a:xfrm>
          <a:prstGeom prst="rect">
            <a:avLst/>
          </a:prstGeom>
        </p:spPr>
        <p:txBody>
          <a:bodyPr wrap="square">
            <a:spAutoFit/>
          </a:bodyPr>
          <a:lstStyle/>
          <a:p>
            <a:r>
              <a:rPr lang="en-US" dirty="0"/>
              <a:t> </a:t>
            </a:r>
          </a:p>
        </p:txBody>
      </p:sp>
      <p:sp>
        <p:nvSpPr>
          <p:cNvPr id="14" name="Rectangle 7">
            <a:extLst>
              <a:ext uri="{FF2B5EF4-FFF2-40B4-BE49-F238E27FC236}">
                <a16:creationId xmlns:a16="http://schemas.microsoft.com/office/drawing/2014/main" id="{72AD2490-C170-41D8-BDF2-72A9582C02D6}"/>
              </a:ext>
            </a:extLst>
          </p:cNvPr>
          <p:cNvSpPr>
            <a:spLocks noChangeArrowheads="1"/>
          </p:cNvSpPr>
          <p:nvPr/>
        </p:nvSpPr>
        <p:spPr bwMode="auto">
          <a:xfrm>
            <a:off x="23311757" y="24144455"/>
            <a:ext cx="18950295" cy="958865"/>
          </a:xfrm>
          <a:prstGeom prst="rect">
            <a:avLst/>
          </a:prstGeom>
          <a:gradFill flip="none" rotWithShape="1">
            <a:gsLst>
              <a:gs pos="0">
                <a:srgbClr val="691117"/>
              </a:gs>
              <a:gs pos="50000">
                <a:srgbClr val="901822"/>
              </a:gs>
              <a:gs pos="100000">
                <a:srgbClr val="CC222E"/>
              </a:gs>
            </a:gsLst>
            <a:lin ang="8100000" scaled="1"/>
            <a:tileRect/>
          </a:gradFill>
          <a:ln>
            <a:noFill/>
          </a:ln>
        </p:spPr>
        <p:txBody>
          <a:bodyPr wrap="none" lIns="137160" tIns="68580" rIns="137160" bIns="68580" anchor="ctr"/>
          <a:lstStyle>
            <a:defPPr>
              <a:defRPr kern="1200" smtId="4294967295"/>
            </a:defPPr>
          </a:lstStyle>
          <a:p>
            <a:pPr algn="ctr" defTabSz="4703410"/>
            <a:r>
              <a:rPr lang="en-US" sz="4800" b="1" dirty="0">
                <a:solidFill>
                  <a:schemeClr val="bg1"/>
                </a:solidFill>
                <a:latin typeface="Arial" panose="020B0604020202020204" pitchFamily="34" charset="0"/>
                <a:cs typeface="Arial" panose="020B0604020202020204" pitchFamily="34" charset="0"/>
              </a:rPr>
              <a:t>CONCLUSIONS</a:t>
            </a:r>
          </a:p>
        </p:txBody>
      </p:sp>
      <p:sp>
        <p:nvSpPr>
          <p:cNvPr id="15" name="TextBox 14">
            <a:extLst>
              <a:ext uri="{FF2B5EF4-FFF2-40B4-BE49-F238E27FC236}">
                <a16:creationId xmlns:a16="http://schemas.microsoft.com/office/drawing/2014/main" id="{D843E275-F46D-4931-997A-61CBB14E60E1}"/>
              </a:ext>
            </a:extLst>
          </p:cNvPr>
          <p:cNvSpPr txBox="1"/>
          <p:nvPr/>
        </p:nvSpPr>
        <p:spPr>
          <a:xfrm>
            <a:off x="23319605" y="25196265"/>
            <a:ext cx="18950295" cy="5693866"/>
          </a:xfrm>
          <a:prstGeom prst="rect">
            <a:avLst/>
          </a:prstGeom>
          <a:ln>
            <a:solidFill>
              <a:srgbClr val="90182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Post-exam cortisol levels decreased in both groups but the difference was not significant. Previous studies with longer (~30 min) human-animal interactions have shown significant decreases in cortisol levels. Therefore, cortisol may not be a good measure to assess response to interventions or events of shorter duration.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Post-exam plasma AVP levels in control group were significantly higher. The change in the EHI group was not significant, indicating that AVP is a more sensitive measure of stress than cortisol. Therefore, centrally released AVP may be more useful to assess response to interventions or events of shorter duration.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 significant change in the heart rate and body temperature suggests that these physiological parameters are not accurate indicators of stress in pet dogs, and may influenced by several other factors.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In conclusion, enhanced human-animal interaction in the form of short walks and petting, decreases veterinary visit related stress in dogs as measured by the plasma AVP levels. The duration and type of human-animal interaction used in this study is applicable to and practical for any busy </a:t>
            </a:r>
            <a:r>
              <a:rPr lang="en-US" sz="2800">
                <a:latin typeface="Arial" panose="020B0604020202020204" pitchFamily="34" charset="0"/>
                <a:cs typeface="Arial" panose="020B0604020202020204" pitchFamily="34" charset="0"/>
              </a:rPr>
              <a:t>veterinary practice.</a:t>
            </a:r>
            <a:endParaRPr lang="en-US" sz="2800" dirty="0">
              <a:latin typeface="Arial" panose="020B0604020202020204" pitchFamily="34" charset="0"/>
              <a:cs typeface="Arial" panose="020B0604020202020204" pitchFamily="34" charset="0"/>
            </a:endParaRPr>
          </a:p>
          <a:p>
            <a:pPr algn="just"/>
            <a:endParaRPr lang="en-US" sz="2800" dirty="0">
              <a:solidFill>
                <a:schemeClr val="tx1"/>
              </a:solidFill>
              <a:latin typeface="Arial" panose="020B0604020202020204" pitchFamily="34" charset="0"/>
              <a:cs typeface="Arial" panose="020B0604020202020204" pitchFamily="34" charset="0"/>
            </a:endParaRPr>
          </a:p>
        </p:txBody>
      </p:sp>
      <p:graphicFrame>
        <p:nvGraphicFramePr>
          <p:cNvPr id="16" name="Chart 15"/>
          <p:cNvGraphicFramePr>
            <a:graphicFrameLocks noGrp="1"/>
          </p:cNvGraphicFramePr>
          <p:nvPr>
            <p:extLst>
              <p:ext uri="{D42A27DB-BD31-4B8C-83A1-F6EECF244321}">
                <p14:modId xmlns:p14="http://schemas.microsoft.com/office/powerpoint/2010/main" val="3222549086"/>
              </p:ext>
            </p:extLst>
          </p:nvPr>
        </p:nvGraphicFramePr>
        <p:xfrm>
          <a:off x="23317200" y="8003766"/>
          <a:ext cx="9192125" cy="60004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noGrp="1"/>
          </p:cNvGraphicFramePr>
          <p:nvPr>
            <p:extLst>
              <p:ext uri="{D42A27DB-BD31-4B8C-83A1-F6EECF244321}">
                <p14:modId xmlns:p14="http://schemas.microsoft.com/office/powerpoint/2010/main" val="4135303398"/>
              </p:ext>
            </p:extLst>
          </p:nvPr>
        </p:nvGraphicFramePr>
        <p:xfrm>
          <a:off x="33077776" y="7983447"/>
          <a:ext cx="9189720" cy="5998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noGrp="1"/>
          </p:cNvGraphicFramePr>
          <p:nvPr>
            <p:extLst>
              <p:ext uri="{D42A27DB-BD31-4B8C-83A1-F6EECF244321}">
                <p14:modId xmlns:p14="http://schemas.microsoft.com/office/powerpoint/2010/main" val="1120479298"/>
              </p:ext>
            </p:extLst>
          </p:nvPr>
        </p:nvGraphicFramePr>
        <p:xfrm>
          <a:off x="23319605" y="16546175"/>
          <a:ext cx="9189720" cy="59984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noGrp="1"/>
          </p:cNvGraphicFramePr>
          <p:nvPr>
            <p:extLst>
              <p:ext uri="{D42A27DB-BD31-4B8C-83A1-F6EECF244321}">
                <p14:modId xmlns:p14="http://schemas.microsoft.com/office/powerpoint/2010/main" val="433325660"/>
              </p:ext>
            </p:extLst>
          </p:nvPr>
        </p:nvGraphicFramePr>
        <p:xfrm>
          <a:off x="33077776" y="16546175"/>
          <a:ext cx="9189720" cy="5998464"/>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p:cNvSpPr txBox="1"/>
          <p:nvPr/>
        </p:nvSpPr>
        <p:spPr>
          <a:xfrm>
            <a:off x="23317200" y="14033437"/>
            <a:ext cx="9189720"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There was no statistically significant difference between the pre- and post-exam level for the EHI group (p-value=1).</a:t>
            </a:r>
          </a:p>
          <a:p>
            <a:r>
              <a:rPr lang="en-US" sz="2800" dirty="0"/>
              <a:t> </a:t>
            </a:r>
            <a:r>
              <a:rPr lang="en-US" sz="2800" dirty="0">
                <a:solidFill>
                  <a:srgbClr val="FF0000"/>
                </a:solidFill>
              </a:rPr>
              <a:t>There was a statistically significant difference between the pre- and post-exam level for the control group (p-value= 0.0156)</a:t>
            </a:r>
          </a:p>
        </p:txBody>
      </p:sp>
      <p:sp>
        <p:nvSpPr>
          <p:cNvPr id="21" name="TextBox 20"/>
          <p:cNvSpPr txBox="1"/>
          <p:nvPr/>
        </p:nvSpPr>
        <p:spPr>
          <a:xfrm>
            <a:off x="33075369" y="14004177"/>
            <a:ext cx="9189720"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There was no statistically significant difference between the pre- and post-exam level for the EHI group (p-value=0.4688).</a:t>
            </a:r>
          </a:p>
          <a:p>
            <a:r>
              <a:rPr lang="en-US" sz="2800" dirty="0"/>
              <a:t> There was no statistically significant difference between the pre- and post-exam level for the control group (p-value= 0.6875)</a:t>
            </a:r>
          </a:p>
        </p:txBody>
      </p:sp>
      <p:sp>
        <p:nvSpPr>
          <p:cNvPr id="22" name="TextBox 21"/>
          <p:cNvSpPr txBox="1"/>
          <p:nvPr/>
        </p:nvSpPr>
        <p:spPr>
          <a:xfrm>
            <a:off x="23314481" y="22562537"/>
            <a:ext cx="918972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There was no statistically significant difference between the pre-and post-exam level for the EHI group (p-value= 0.7813)</a:t>
            </a:r>
          </a:p>
          <a:p>
            <a:r>
              <a:rPr lang="en-US" sz="2800" dirty="0"/>
              <a:t> or the control group (p-value= 0.3750).</a:t>
            </a:r>
          </a:p>
        </p:txBody>
      </p:sp>
      <p:sp>
        <p:nvSpPr>
          <p:cNvPr id="23" name="TextBox 22"/>
          <p:cNvSpPr txBox="1"/>
          <p:nvPr/>
        </p:nvSpPr>
        <p:spPr>
          <a:xfrm>
            <a:off x="33077776" y="22562537"/>
            <a:ext cx="918972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There was no statistically significant difference between the pre- and post-exam level for the EHI group (p-value=0.2813) or the control group (p-value= 0.4375).</a:t>
            </a:r>
          </a:p>
        </p:txBody>
      </p:sp>
      <p:sp>
        <p:nvSpPr>
          <p:cNvPr id="24" name="TextBox 23">
            <a:extLst>
              <a:ext uri="{FF2B5EF4-FFF2-40B4-BE49-F238E27FC236}">
                <a16:creationId xmlns:a16="http://schemas.microsoft.com/office/drawing/2014/main" id="{2BA7F41E-3A5B-4535-90E0-F6440ED06E49}"/>
              </a:ext>
            </a:extLst>
          </p:cNvPr>
          <p:cNvSpPr txBox="1"/>
          <p:nvPr/>
        </p:nvSpPr>
        <p:spPr>
          <a:xfrm>
            <a:off x="23311756" y="30646312"/>
            <a:ext cx="18950295" cy="523220"/>
          </a:xfrm>
          <a:prstGeom prst="rect">
            <a:avLst/>
          </a:prstGeom>
          <a:ln>
            <a:solidFill>
              <a:srgbClr val="90182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i="1" dirty="0"/>
              <a:t>This study was supported by the Western University of Health Sciences and student support was provided by Fear Free, LLC.</a:t>
            </a:r>
            <a:endParaRPr lang="en-US" sz="2700" b="1" i="1" dirty="0"/>
          </a:p>
        </p:txBody>
      </p:sp>
    </p:spTree>
    <p:extLst>
      <p:ext uri="{BB962C8B-B14F-4D97-AF65-F5344CB8AC3E}">
        <p14:creationId xmlns:p14="http://schemas.microsoft.com/office/powerpoint/2010/main" val="1228530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1089</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Baskerville Old Face</vt:lpstr>
      <vt:lpstr>Calibri</vt:lpstr>
      <vt:lpstr>Office Theme</vt:lpstr>
      <vt:lpstr>Enhanced Human-Animal Interaction to Decrease Stress of Veterinary Visit in Pet Dogs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Christiana Benoit</dc:creator>
  <cp:lastModifiedBy>Gary Landsberg</cp:lastModifiedBy>
  <cp:revision>41</cp:revision>
  <dcterms:created xsi:type="dcterms:W3CDTF">2019-02-20T16:12:19Z</dcterms:created>
  <dcterms:modified xsi:type="dcterms:W3CDTF">2020-07-18T16:53:04Z</dcterms:modified>
</cp:coreProperties>
</file>